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2" r:id="rId4"/>
  </p:sldMasterIdLst>
  <p:notesMasterIdLst>
    <p:notesMasterId r:id="rId13"/>
  </p:notesMasterIdLst>
  <p:sldIdLst>
    <p:sldId id="257" r:id="rId5"/>
    <p:sldId id="271" r:id="rId6"/>
    <p:sldId id="276" r:id="rId7"/>
    <p:sldId id="272" r:id="rId8"/>
    <p:sldId id="277" r:id="rId9"/>
    <p:sldId id="274" r:id="rId10"/>
    <p:sldId id="278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78272" autoAdjust="0"/>
  </p:normalViewPr>
  <p:slideViewPr>
    <p:cSldViewPr snapToGrid="0">
      <p:cViewPr varScale="1">
        <p:scale>
          <a:sx n="68" d="100"/>
          <a:sy n="68" d="100"/>
        </p:scale>
        <p:origin x="117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7FA29-0070-4F02-82C9-B1821073B671}" type="datetimeFigureOut">
              <a:rPr lang="sv-SE" smtClean="0"/>
              <a:t>2024-04-21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C1B03-A741-4B9A-A14A-2F620258A5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2770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1B03-A741-4B9A-A14A-2F620258A50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558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D80D55-08F2-4586-96CE-A30B389A9060}" type="slidenum">
              <a:rPr kumimoji="0" lang="en-US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31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D80D55-08F2-4586-96CE-A30B389A9060}" type="slidenum">
              <a:rPr kumimoji="0" lang="en-US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2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D80D55-08F2-4586-96CE-A30B389A9060}" type="slidenum">
              <a:rPr kumimoji="0" lang="en-US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14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D80D55-08F2-4586-96CE-A30B389A9060}" type="slidenum">
              <a:rPr kumimoji="0" lang="en-US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473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D80D55-08F2-4586-96CE-A30B389A9060}" type="slidenum">
              <a:rPr kumimoji="0" lang="en-US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55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D80D55-08F2-4586-96CE-A30B389A9060}" type="slidenum">
              <a:rPr kumimoji="0" lang="en-US" alt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2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7FF3-4969-40F4-8363-538D52C25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DDF36-AD62-4A87-B0A2-D4B080017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673B7-C1C3-49D8-A4D3-4EE21F7A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4D68-3F6D-46D0-9E0D-64EBDEDDC25B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A88D0-652F-4C44-B577-16950E641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CB6E2-DDAF-4383-A486-EDE17408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C0D0-1997-455F-8BA4-6E3965E33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3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ED41A-DD6C-4587-A44B-CB1F6D4C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4D99E-D8AF-4F34-844A-46469E98A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7F878-009D-46F5-B307-B796E7F2A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4D68-3F6D-46D0-9E0D-64EBDEDDC25B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C63F0-82DA-4E41-9540-8BB1ABAA3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660E5-7418-4BEA-9518-0B8B52BF9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C0D0-1997-455F-8BA4-6E3965E33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852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EBEB3A-4656-429A-AB72-5109A033F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83091-D937-4C1C-A4E3-89DFBDB64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263E-C9D4-4B49-A528-273927446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4D68-3F6D-46D0-9E0D-64EBDEDDC25B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9698F-271F-44CF-BC0F-9B289377F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5A8D0-EA67-480E-9CF6-7D21BE73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C0D0-1997-455F-8BA4-6E3965E33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71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t avsnitt">
    <p:bg>
      <p:bgPr>
        <a:solidFill>
          <a:srgbClr val="E6F2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4"/>
          <p:cNvSpPr>
            <a:spLocks noGrp="1"/>
          </p:cNvSpPr>
          <p:nvPr>
            <p:ph type="title"/>
          </p:nvPr>
        </p:nvSpPr>
        <p:spPr>
          <a:xfrm>
            <a:off x="1064487" y="341372"/>
            <a:ext cx="10471323" cy="3304353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3757" y="3867325"/>
            <a:ext cx="10462053" cy="215940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730482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/Rubri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064487" y="341372"/>
            <a:ext cx="10471323" cy="3304353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3757" y="3867325"/>
            <a:ext cx="10462053" cy="215940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6166621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+innehåll,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481" y="1632857"/>
            <a:ext cx="10471323" cy="4393869"/>
          </a:xfrm>
        </p:spPr>
        <p:txBody>
          <a:bodyPr/>
          <a:lstStyle>
            <a:lvl1pPr marL="360000" indent="-360000">
              <a:buClr>
                <a:schemeClr val="accent2"/>
              </a:buClr>
              <a:buSzPct val="100000"/>
              <a:buFont typeface="Spectral" panose="02020502060000000000" pitchFamily="18" charset="0"/>
              <a:buChar char="◇"/>
              <a:defRPr/>
            </a:lvl1pPr>
            <a:lvl2pPr marL="720000" indent="-360000">
              <a:buFont typeface="Spectral" panose="02020502060000000000" pitchFamily="18" charset="0"/>
              <a:buChar char="◇"/>
              <a:defRPr/>
            </a:lvl2pPr>
            <a:lvl3pPr marL="990000" indent="-270000">
              <a:buFont typeface="Spectral" panose="02020502060000000000" pitchFamily="18" charset="0"/>
              <a:buChar char="◇"/>
              <a:defRPr/>
            </a:lvl3pPr>
            <a:lvl4pPr marL="1260000" indent="-270000">
              <a:buFont typeface="Spectral" panose="02020502060000000000" pitchFamily="18" charset="0"/>
              <a:buChar char="◇"/>
              <a:defRPr>
                <a:solidFill>
                  <a:schemeClr val="tx1"/>
                </a:solidFill>
              </a:defRPr>
            </a:lvl4pPr>
            <a:lvl5pPr marL="1828755" indent="0"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7" name="Rektangel med rundade hörn 6"/>
          <p:cNvSpPr/>
          <p:nvPr userDrawn="1"/>
        </p:nvSpPr>
        <p:spPr>
          <a:xfrm rot="18900000">
            <a:off x="215169" y="6214346"/>
            <a:ext cx="449312" cy="449312"/>
          </a:xfrm>
          <a:prstGeom prst="roundRect">
            <a:avLst>
              <a:gd name="adj" fmla="val 5049"/>
            </a:avLst>
          </a:prstGeom>
          <a:solidFill>
            <a:srgbClr val="F6C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7146" y="6133609"/>
            <a:ext cx="605640" cy="62310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fld id="{5AB43023-866A-4CFD-BF03-D7C137823475}" type="slidenum">
              <a:rPr lang="en-US" altLang="sv-SE" smtClean="0"/>
              <a:pPr/>
              <a:t>‹#›</a:t>
            </a:fld>
            <a:endParaRPr lang="en-US" altLang="sv-SE" dirty="0"/>
          </a:p>
        </p:txBody>
      </p:sp>
    </p:spTree>
    <p:extLst>
      <p:ext uri="{BB962C8B-B14F-4D97-AF65-F5344CB8AC3E}">
        <p14:creationId xmlns:p14="http://schemas.microsoft.com/office/powerpoint/2010/main" val="142348487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484" y="377001"/>
            <a:ext cx="10483200" cy="8953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4482" y="1632857"/>
            <a:ext cx="5162400" cy="4399807"/>
          </a:xfrm>
        </p:spPr>
        <p:txBody>
          <a:bodyPr/>
          <a:lstStyle>
            <a:lvl1pPr marL="360000" indent="-360000">
              <a:buFont typeface="Spectral" panose="02020502060000000000" pitchFamily="18" charset="0"/>
              <a:buChar char="◇"/>
              <a:defRPr sz="2400" baseline="0"/>
            </a:lvl1pPr>
            <a:lvl2pPr marL="720000" indent="-360000">
              <a:buFont typeface="Spectral" panose="02020502060000000000" pitchFamily="18" charset="0"/>
              <a:buChar char="◇"/>
              <a:defRPr sz="2200"/>
            </a:lvl2pPr>
            <a:lvl3pPr marL="990000" indent="-270000">
              <a:buFont typeface="Spectral" panose="02020502060000000000" pitchFamily="18" charset="0"/>
              <a:buChar char="◇"/>
              <a:defRPr/>
            </a:lvl3pPr>
            <a:lvl4pPr>
              <a:defRPr/>
            </a:lvl4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6267" y="1632856"/>
            <a:ext cx="5162400" cy="4399807"/>
          </a:xfrm>
        </p:spPr>
        <p:txBody>
          <a:bodyPr/>
          <a:lstStyle>
            <a:lvl1pPr marL="360000" indent="-360000">
              <a:buFont typeface="Spectral" panose="02020502060000000000" pitchFamily="18" charset="0"/>
              <a:buChar char="◇"/>
              <a:defRPr sz="2400"/>
            </a:lvl1pPr>
            <a:lvl2pPr marL="720000" indent="-360000">
              <a:buFont typeface="Spectral" panose="02020502060000000000" pitchFamily="18" charset="0"/>
              <a:buChar char="◇"/>
              <a:defRPr sz="2200"/>
            </a:lvl2pPr>
            <a:lvl3pPr marL="990000" indent="-270000">
              <a:buFont typeface="Spectral" panose="02020502060000000000" pitchFamily="18" charset="0"/>
              <a:buChar char="◇"/>
              <a:defRPr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Rektangel med rundade hörn 7"/>
          <p:cNvSpPr/>
          <p:nvPr userDrawn="1"/>
        </p:nvSpPr>
        <p:spPr>
          <a:xfrm rot="18900000">
            <a:off x="215169" y="6214346"/>
            <a:ext cx="449312" cy="449312"/>
          </a:xfrm>
          <a:prstGeom prst="roundRect">
            <a:avLst>
              <a:gd name="adj" fmla="val 5049"/>
            </a:avLst>
          </a:prstGeom>
          <a:solidFill>
            <a:srgbClr val="F6C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27146" y="6133609"/>
            <a:ext cx="605640" cy="62310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fld id="{5AB43023-866A-4CFD-BF03-D7C137823475}" type="slidenum">
              <a:rPr lang="en-US" altLang="sv-SE" smtClean="0"/>
              <a:pPr/>
              <a:t>‹#›</a:t>
            </a:fld>
            <a:endParaRPr lang="en-US" altLang="sv-SE" dirty="0"/>
          </a:p>
        </p:txBody>
      </p:sp>
    </p:spTree>
    <p:extLst>
      <p:ext uri="{BB962C8B-B14F-4D97-AF65-F5344CB8AC3E}">
        <p14:creationId xmlns:p14="http://schemas.microsoft.com/office/powerpoint/2010/main" val="329887038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88041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629"/>
            <a:ext cx="12156471" cy="5952327"/>
          </a:xfrm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977216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A3BF5-766A-421A-995E-38BE6FDB3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A8266-BBA7-4C4B-A4D6-D4C917CE7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DFC35-F8B9-481F-B924-C9961345F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4D68-3F6D-46D0-9E0D-64EBDEDDC25B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E4529-B7C4-4CB5-AEBD-0AC546A7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BE009-86A8-4B36-B80A-D0A9339E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C0D0-1997-455F-8BA4-6E3965E33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37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419A9-93E6-439B-A0E1-187DFD2C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22214-18A6-4259-A59F-D26F3F290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9541F-C90C-485E-987A-D5F0254D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4D68-3F6D-46D0-9E0D-64EBDEDDC25B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C28A2-4AB9-4F6B-B51A-002E6CA68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7973-19D8-41C2-9AA1-69843946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C0D0-1997-455F-8BA4-6E3965E33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64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38AE-460C-4813-8827-059D8814C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A1721-948B-4D9B-8012-DB1911938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DFF6EC-0CC4-414C-BF87-3415FE885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EE2C8-C825-4BDF-84C2-2A2DE20C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4D68-3F6D-46D0-9E0D-64EBDEDDC25B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3630E-6D66-4C02-9118-B2E4177D2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8E563-8F27-47BD-A225-B94B6D15A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C0D0-1997-455F-8BA4-6E3965E33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67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021D2-3CA0-417C-B50C-75A5C54DF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9FA80-57CF-4EAC-BDB3-966BFF5A2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A8336-F9CF-4A2D-A304-0A60D631B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9D455-F0F4-49A7-82AD-9A8D7CA511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0B7817-250A-47EB-A0A9-3AAA6FA95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FC3105-DF51-4B45-B236-131917C65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4D68-3F6D-46D0-9E0D-64EBDEDDC25B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F1D800-F303-45F7-891D-62754D5D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9DA14D-E805-48E0-9AF5-351B59703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C0D0-1997-455F-8BA4-6E3965E33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90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57E5A-6504-48D3-85FA-6D38C3670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3F7C6E-5D2A-42F0-A4E9-55A38C69D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4D68-3F6D-46D0-9E0D-64EBDEDDC25B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DAC2CE-54DE-4FCC-893E-F9AE1DB3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20050-B9DA-4C29-8F00-34B97B31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C0D0-1997-455F-8BA4-6E3965E33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00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671CA-AF13-450A-A18E-AB920D2A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4D68-3F6D-46D0-9E0D-64EBDEDDC25B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36CB8B-58E5-43C3-A2C2-BBD231C4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52C9E-795E-4606-B436-46EC11F0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C0D0-1997-455F-8BA4-6E3965E33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17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5B7C2-ECA0-4DE2-A0FF-03ED39941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E2635-EAB8-4083-B6A4-A8226B9D1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51C1D-7DE8-4BA3-9B75-508ED946F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4151D-B764-4435-BCCC-E830406FA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4D68-3F6D-46D0-9E0D-64EBDEDDC25B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DC93C-966D-442D-B5D6-1923CEEA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4564D-7685-48B2-ACF2-CC7FA0C3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C0D0-1997-455F-8BA4-6E3965E33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48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CEBD8-0A8E-4C61-BEE9-AF9108B97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CDE0B3-1788-40FB-A203-F70FA4BB40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E8C1C9-2B95-48C1-A182-5FBC6EF8D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3A598-596D-4030-8794-FB0FBED4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4D68-3F6D-46D0-9E0D-64EBDEDDC25B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72F71-5F6F-45D9-8EAE-8CB934343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2BA64-9C39-48E8-8158-35C18795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C0D0-1997-455F-8BA4-6E3965E33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2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531ED0-0FE6-43A5-BC08-50479409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ACD80-CD95-4031-A8FA-F05D32616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6A984-8103-439C-9A12-C1B75BCCE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F4D68-3F6D-46D0-9E0D-64EBDEDDC25B}" type="datetimeFigureOut">
              <a:rPr lang="en-GB" smtClean="0"/>
              <a:t>21/04/2024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8CD9F-9BCE-4B57-8BA0-660977D0F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3F0DF-A6C0-4785-B03E-A77B61EF3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4C0D0-1997-455F-8BA4-6E3965E33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59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64481" y="371063"/>
            <a:ext cx="10483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format</a:t>
            </a:r>
            <a:endParaRPr lang="en-US" altLang="sv-S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64483" y="1632857"/>
            <a:ext cx="10471322" cy="438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4"/>
            <a:endParaRPr lang="sv-SE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5746" y="6180430"/>
            <a:ext cx="2496714" cy="46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 userDrawn="1"/>
        </p:nvSpPr>
        <p:spPr>
          <a:xfrm>
            <a:off x="0" y="0"/>
            <a:ext cx="880417" cy="6858000"/>
          </a:xfrm>
          <a:prstGeom prst="rect">
            <a:avLst/>
          </a:prstGeom>
          <a:solidFill>
            <a:srgbClr val="E6F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529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ransition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75C53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75C53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75C53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75C53"/>
          </a:solidFill>
          <a:latin typeface="Arial" panose="020B0604020202020204" pitchFamily="34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75C53"/>
          </a:solidFill>
          <a:latin typeface="Arial" panose="020B0604020202020204" pitchFamily="34" charset="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75C53"/>
          </a:solidFill>
          <a:latin typeface="Arial" panose="020B0604020202020204" pitchFamily="34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75C53"/>
          </a:solidFill>
          <a:latin typeface="Arial" panose="020B0604020202020204" pitchFamily="34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75C53"/>
          </a:solidFill>
          <a:latin typeface="Arial" panose="020B0604020202020204" pitchFamily="34" charset="0"/>
        </a:defRPr>
      </a:lvl9pPr>
    </p:titleStyle>
    <p:bodyStyle>
      <a:lvl1pPr marL="360000" indent="-360000" algn="l" rtl="0" eaLnBrk="1" fontAlgn="base" hangingPunct="1">
        <a:lnSpc>
          <a:spcPct val="90000"/>
        </a:lnSpc>
        <a:spcBef>
          <a:spcPts val="1000"/>
        </a:spcBef>
        <a:spcAft>
          <a:spcPts val="600"/>
        </a:spcAft>
        <a:buClr>
          <a:srgbClr val="F6CC45"/>
        </a:buClr>
        <a:buFont typeface="Spectral" panose="02020502060000000000" pitchFamily="18" charset="0"/>
        <a:buChar char="◇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720000" indent="-360000" algn="l" rtl="0" eaLnBrk="1" fontAlgn="base" hangingPunct="1">
        <a:lnSpc>
          <a:spcPct val="90000"/>
        </a:lnSpc>
        <a:spcBef>
          <a:spcPts val="500"/>
        </a:spcBef>
        <a:spcAft>
          <a:spcPts val="600"/>
        </a:spcAft>
        <a:buClr>
          <a:srgbClr val="223D68"/>
        </a:buClr>
        <a:buFont typeface="Spectral" panose="02020502060000000000" pitchFamily="18" charset="0"/>
        <a:buChar char="◇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90000" indent="-270000" algn="l" rtl="0" eaLnBrk="1" fontAlgn="base" hangingPunct="1">
        <a:lnSpc>
          <a:spcPct val="90000"/>
        </a:lnSpc>
        <a:spcBef>
          <a:spcPts val="500"/>
        </a:spcBef>
        <a:spcAft>
          <a:spcPts val="600"/>
        </a:spcAft>
        <a:buClr>
          <a:srgbClr val="DE752E"/>
        </a:buClr>
        <a:buFont typeface="Spectral" panose="02020502060000000000" pitchFamily="18" charset="0"/>
        <a:buChar char="◇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260000" indent="-270000" algn="l" rtl="0" eaLnBrk="1" fontAlgn="base" hangingPunct="1">
        <a:lnSpc>
          <a:spcPct val="90000"/>
        </a:lnSpc>
        <a:spcBef>
          <a:spcPts val="500"/>
        </a:spcBef>
        <a:spcAft>
          <a:spcPts val="600"/>
        </a:spcAft>
        <a:buClr>
          <a:srgbClr val="3370B6"/>
        </a:buClr>
        <a:buFont typeface="Spectral" panose="02020502060000000000" pitchFamily="18" charset="0"/>
        <a:buChar char="◇"/>
        <a:defRPr kern="1200">
          <a:solidFill>
            <a:schemeClr val="tx1"/>
          </a:solidFill>
          <a:latin typeface="+mj-lt"/>
          <a:ea typeface="+mn-ea"/>
          <a:cs typeface="+mn-cs"/>
        </a:defRPr>
      </a:lvl4pPr>
      <a:lvl5pPr marL="1530000" indent="-270000" algn="l" rtl="0" eaLnBrk="1" fontAlgn="base" hangingPunct="1">
        <a:lnSpc>
          <a:spcPct val="90000"/>
        </a:lnSpc>
        <a:spcBef>
          <a:spcPts val="500"/>
        </a:spcBef>
        <a:spcAft>
          <a:spcPts val="600"/>
        </a:spcAft>
        <a:buClr>
          <a:srgbClr val="EAAA3B"/>
        </a:buClr>
        <a:buFont typeface="Spectral" panose="02020502060000000000" pitchFamily="18" charset="0"/>
        <a:buChar char="◇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4898-9004-43E4-A5C8-D324410F0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CEEDD7-4E68-40A0-85B9-B26DFD3DF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" y="-1"/>
            <a:ext cx="12194440" cy="6858001"/>
          </a:xfrm>
        </p:spPr>
      </p:pic>
      <p:sp>
        <p:nvSpPr>
          <p:cNvPr id="3" name="textruta 2"/>
          <p:cNvSpPr txBox="1"/>
          <p:nvPr/>
        </p:nvSpPr>
        <p:spPr>
          <a:xfrm>
            <a:off x="1026694" y="1363581"/>
            <a:ext cx="7539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err="1" smtClean="0">
                <a:solidFill>
                  <a:schemeClr val="bg1"/>
                </a:solidFill>
              </a:rPr>
              <a:t>Contract</a:t>
            </a:r>
            <a:r>
              <a:rPr lang="sv-SE" sz="3200" b="1" dirty="0" smtClean="0">
                <a:solidFill>
                  <a:schemeClr val="bg1"/>
                </a:solidFill>
              </a:rPr>
              <a:t> </a:t>
            </a:r>
            <a:r>
              <a:rPr lang="sv-SE" sz="3200" b="1" dirty="0" err="1" smtClean="0">
                <a:solidFill>
                  <a:schemeClr val="bg1"/>
                </a:solidFill>
              </a:rPr>
              <a:t>Amendments</a:t>
            </a:r>
            <a:r>
              <a:rPr lang="sv-SE" sz="3200" b="1" dirty="0" smtClean="0">
                <a:solidFill>
                  <a:schemeClr val="bg1"/>
                </a:solidFill>
              </a:rPr>
              <a:t> and Control in Sweden</a:t>
            </a:r>
            <a:endParaRPr lang="sv-SE" sz="3200" b="1" dirty="0">
              <a:solidFill>
                <a:schemeClr val="bg1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24605" y="4299284"/>
            <a:ext cx="8636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Natacha Otte Widgren, </a:t>
            </a:r>
            <a:r>
              <a:rPr lang="en-US" sz="2000" dirty="0">
                <a:solidFill>
                  <a:schemeClr val="bg1"/>
                </a:solidFill>
              </a:rPr>
              <a:t>Deputy head of unit at the Procurement Supervision </a:t>
            </a:r>
            <a:r>
              <a:rPr lang="en-US" sz="2000" dirty="0" smtClean="0">
                <a:solidFill>
                  <a:schemeClr val="bg1"/>
                </a:solidFill>
              </a:rPr>
              <a:t>Unit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Anna Görgård, </a:t>
            </a:r>
            <a:r>
              <a:rPr lang="en-US" sz="2000" dirty="0">
                <a:solidFill>
                  <a:schemeClr val="bg1"/>
                </a:solidFill>
              </a:rPr>
              <a:t>Legal counsel at </a:t>
            </a:r>
            <a:r>
              <a:rPr lang="en-US" sz="2000" dirty="0" smtClean="0">
                <a:solidFill>
                  <a:schemeClr val="bg1"/>
                </a:solidFill>
              </a:rPr>
              <a:t>the Legal and </a:t>
            </a:r>
            <a:r>
              <a:rPr lang="en-US" sz="2000" dirty="0">
                <a:solidFill>
                  <a:schemeClr val="bg1"/>
                </a:solidFill>
              </a:rPr>
              <a:t>Litigation Unit</a:t>
            </a:r>
            <a:endParaRPr lang="sv-S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2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Swedish </a:t>
            </a:r>
            <a:r>
              <a:rPr lang="sv-SE" dirty="0" err="1"/>
              <a:t>Competition</a:t>
            </a:r>
            <a:r>
              <a:rPr lang="sv-SE" dirty="0"/>
              <a:t> </a:t>
            </a:r>
            <a:r>
              <a:rPr lang="sv-SE" dirty="0" err="1" smtClean="0"/>
              <a:t>Authority</a:t>
            </a:r>
            <a:r>
              <a:rPr lang="sv-SE" dirty="0" smtClean="0"/>
              <a:t> – </a:t>
            </a: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Supervisory</a:t>
            </a:r>
            <a:r>
              <a:rPr lang="sv-SE" dirty="0" smtClean="0"/>
              <a:t> Body for Public </a:t>
            </a:r>
            <a:r>
              <a:rPr lang="sv-SE" dirty="0" err="1" smtClean="0"/>
              <a:t>Procurement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B43023-866A-4CFD-BF03-D7C137823475}" type="slidenum">
              <a:rPr kumimoji="0" lang="en-US" altLang="sv-S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Our aim is to promote an efficient public procurement for the benefit of the society and the participants in the market </a:t>
            </a:r>
            <a:endParaRPr lang="en-US" sz="2400" dirty="0" smtClean="0"/>
          </a:p>
          <a:p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Tools/</a:t>
            </a:r>
            <a:r>
              <a:rPr lang="sv-SE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sanctions</a:t>
            </a:r>
            <a:endParaRPr lang="sv-S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 fees</a:t>
            </a:r>
          </a:p>
          <a:p>
            <a:pPr lvl="1"/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Supervisory decisions</a:t>
            </a:r>
          </a:p>
          <a:p>
            <a:pPr lvl="1"/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/>
              <a:t>The </a:t>
            </a:r>
            <a:r>
              <a:rPr lang="en-US" sz="2400" dirty="0"/>
              <a:t>National Agency for Public Procurement provides support and guidance to contracting authorities when conducting public procurements</a:t>
            </a:r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8429739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Contract</a:t>
            </a:r>
            <a:r>
              <a:rPr lang="sv-SE" dirty="0" smtClean="0"/>
              <a:t> </a:t>
            </a:r>
            <a:r>
              <a:rPr lang="sv-SE" dirty="0" err="1" smtClean="0"/>
              <a:t>Modifications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B43023-866A-4CFD-BF03-D7C137823475}" type="slidenum">
              <a:rPr kumimoji="0" lang="en-US" altLang="sv-S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Area </a:t>
            </a:r>
            <a:r>
              <a:rPr lang="sv-SE" dirty="0" err="1" smtClean="0"/>
              <a:t>of</a:t>
            </a:r>
            <a:r>
              <a:rPr lang="sv-SE" dirty="0" smtClean="0"/>
              <a:t> focus </a:t>
            </a:r>
            <a:r>
              <a:rPr lang="sv-SE" dirty="0" err="1" smtClean="0"/>
              <a:t>since</a:t>
            </a:r>
            <a:r>
              <a:rPr lang="sv-SE" dirty="0" smtClean="0"/>
              <a:t> 2023</a:t>
            </a:r>
          </a:p>
          <a:p>
            <a:r>
              <a:rPr lang="sv-SE" dirty="0" smtClean="0"/>
              <a:t>At </a:t>
            </a:r>
            <a:r>
              <a:rPr lang="sv-SE" dirty="0" err="1" smtClean="0"/>
              <a:t>least</a:t>
            </a:r>
            <a:r>
              <a:rPr lang="sv-SE" dirty="0" smtClean="0"/>
              <a:t> 8 </a:t>
            </a:r>
            <a:r>
              <a:rPr lang="sv-SE" dirty="0" err="1" smtClean="0"/>
              <a:t>pending</a:t>
            </a:r>
            <a:r>
              <a:rPr lang="sv-SE" dirty="0" smtClean="0"/>
              <a:t> </a:t>
            </a:r>
            <a:r>
              <a:rPr lang="sv-SE" dirty="0" err="1" smtClean="0"/>
              <a:t>investigations</a:t>
            </a:r>
            <a:r>
              <a:rPr lang="sv-SE" dirty="0" smtClean="0"/>
              <a:t> and </a:t>
            </a:r>
            <a:r>
              <a:rPr lang="sv-SE" dirty="0" err="1" smtClean="0"/>
              <a:t>cases</a:t>
            </a:r>
            <a:endParaRPr lang="sv-SE" dirty="0" smtClean="0"/>
          </a:p>
          <a:p>
            <a:pPr lvl="1"/>
            <a:r>
              <a:rPr lang="sv-SE" dirty="0" smtClean="0"/>
              <a:t>The </a:t>
            </a:r>
            <a:r>
              <a:rPr lang="sv-SE" dirty="0" err="1" smtClean="0"/>
              <a:t>Supreme</a:t>
            </a:r>
            <a:r>
              <a:rPr lang="sv-SE" dirty="0" smtClean="0"/>
              <a:t> Administrative Court </a:t>
            </a:r>
            <a:r>
              <a:rPr lang="sv-SE" dirty="0" err="1" smtClean="0"/>
              <a:t>preparing</a:t>
            </a:r>
            <a:r>
              <a:rPr lang="sv-SE" dirty="0" smtClean="0"/>
              <a:t> to </a:t>
            </a:r>
            <a:r>
              <a:rPr lang="sv-SE" dirty="0" err="1" smtClean="0"/>
              <a:t>request</a:t>
            </a:r>
            <a:r>
              <a:rPr lang="sv-SE" dirty="0" smtClean="0"/>
              <a:t> a </a:t>
            </a:r>
            <a:r>
              <a:rPr lang="sv-SE" dirty="0" err="1" smtClean="0"/>
              <a:t>preliminary</a:t>
            </a:r>
            <a:r>
              <a:rPr lang="sv-SE" dirty="0" smtClean="0"/>
              <a:t> </a:t>
            </a:r>
            <a:r>
              <a:rPr lang="sv-SE" dirty="0" err="1" smtClean="0"/>
              <a:t>ruling</a:t>
            </a:r>
            <a:r>
              <a:rPr lang="sv-SE" dirty="0" smtClean="0"/>
              <a:t> </a:t>
            </a:r>
            <a:r>
              <a:rPr lang="sv-SE" dirty="0" err="1" smtClean="0"/>
              <a:t>before</a:t>
            </a:r>
            <a:r>
              <a:rPr lang="sv-SE" dirty="0" smtClean="0"/>
              <a:t> the ECJ (interpretation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notion</a:t>
            </a:r>
            <a:r>
              <a:rPr lang="sv-SE" dirty="0" smtClean="0"/>
              <a:t> ”</a:t>
            </a:r>
            <a:r>
              <a:rPr lang="sv-SE" dirty="0" err="1" smtClean="0"/>
              <a:t>altering</a:t>
            </a:r>
            <a:r>
              <a:rPr lang="sv-SE" dirty="0" smtClean="0"/>
              <a:t> overall </a:t>
            </a:r>
            <a:r>
              <a:rPr lang="sv-SE" dirty="0" err="1" smtClean="0"/>
              <a:t>nature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contract</a:t>
            </a:r>
            <a:r>
              <a:rPr lang="sv-SE" dirty="0" smtClean="0"/>
              <a:t>”, art. 72.1 (a), (c) and 72.2)</a:t>
            </a:r>
          </a:p>
          <a:p>
            <a:r>
              <a:rPr lang="en-US" dirty="0"/>
              <a:t>Distorts competition but hard to detect</a:t>
            </a:r>
          </a:p>
          <a:p>
            <a:r>
              <a:rPr lang="en-US" dirty="0" smtClean="0"/>
              <a:t>Complex </a:t>
            </a:r>
            <a:r>
              <a:rPr lang="en-US" dirty="0"/>
              <a:t>legislation </a:t>
            </a:r>
            <a:r>
              <a:rPr lang="en-US" dirty="0" smtClean="0"/>
              <a:t>and grey areas – need for guidance</a:t>
            </a:r>
            <a:endParaRPr lang="en-US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0650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Controls in Place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B43023-866A-4CFD-BF03-D7C137823475}" type="slidenum">
              <a:rPr kumimoji="0" lang="en-US" altLang="sv-S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Legislative </a:t>
            </a:r>
            <a:r>
              <a:rPr lang="sv-SE" sz="2400" dirty="0" err="1" smtClean="0"/>
              <a:t>controls</a:t>
            </a:r>
            <a:endParaRPr lang="sv-SE" sz="2400" dirty="0" smtClean="0"/>
          </a:p>
          <a:p>
            <a:pPr lvl="1"/>
            <a:r>
              <a:rPr lang="sv-SE" sz="2200" dirty="0" err="1" smtClean="0"/>
              <a:t>Modification</a:t>
            </a:r>
            <a:r>
              <a:rPr lang="sv-SE" sz="2200" dirty="0" smtClean="0"/>
              <a:t> </a:t>
            </a:r>
            <a:r>
              <a:rPr lang="sv-SE" sz="2200" dirty="0" err="1" smtClean="0"/>
              <a:t>notice</a:t>
            </a:r>
            <a:r>
              <a:rPr lang="sv-SE" sz="2200" dirty="0" smtClean="0"/>
              <a:t> </a:t>
            </a:r>
          </a:p>
          <a:p>
            <a:pPr lvl="1"/>
            <a:r>
              <a:rPr lang="sv-SE" sz="2200" dirty="0" smtClean="0"/>
              <a:t>VEAT-</a:t>
            </a:r>
            <a:r>
              <a:rPr lang="sv-SE" sz="2200" dirty="0" err="1" smtClean="0"/>
              <a:t>notice</a:t>
            </a:r>
            <a:r>
              <a:rPr lang="sv-SE" sz="2200" dirty="0" smtClean="0"/>
              <a:t> (</a:t>
            </a:r>
            <a:r>
              <a:rPr lang="sv-SE" sz="2200" dirty="0" err="1" smtClean="0"/>
              <a:t>Voluntary</a:t>
            </a:r>
            <a:r>
              <a:rPr lang="sv-SE" sz="2200" dirty="0" smtClean="0"/>
              <a:t> Ex-Ante </a:t>
            </a:r>
            <a:r>
              <a:rPr lang="sv-SE" sz="2200" dirty="0" err="1" smtClean="0"/>
              <a:t>Transparency</a:t>
            </a:r>
            <a:r>
              <a:rPr lang="sv-SE" sz="2200" dirty="0" smtClean="0"/>
              <a:t> </a:t>
            </a:r>
            <a:r>
              <a:rPr lang="sv-SE" sz="2200" dirty="0" err="1" smtClean="0"/>
              <a:t>Notice</a:t>
            </a:r>
            <a:r>
              <a:rPr lang="sv-SE" sz="2200" dirty="0" smtClean="0"/>
              <a:t>)</a:t>
            </a:r>
          </a:p>
          <a:p>
            <a:pPr lvl="1"/>
            <a:r>
              <a:rPr lang="sv-SE" sz="2200" dirty="0" smtClean="0"/>
              <a:t>Review </a:t>
            </a:r>
            <a:r>
              <a:rPr lang="sv-SE" sz="2200" dirty="0" err="1" smtClean="0"/>
              <a:t>of</a:t>
            </a:r>
            <a:r>
              <a:rPr lang="sv-SE" sz="2200" dirty="0" smtClean="0"/>
              <a:t> the </a:t>
            </a:r>
            <a:r>
              <a:rPr lang="sv-SE" sz="2200" dirty="0" err="1" smtClean="0"/>
              <a:t>effectiveness</a:t>
            </a:r>
            <a:r>
              <a:rPr lang="sv-SE" sz="2200" dirty="0" smtClean="0"/>
              <a:t> </a:t>
            </a:r>
            <a:r>
              <a:rPr lang="sv-SE" sz="2200" dirty="0" err="1" smtClean="0"/>
              <a:t>of</a:t>
            </a:r>
            <a:r>
              <a:rPr lang="sv-SE" sz="2200" dirty="0" smtClean="0"/>
              <a:t> a </a:t>
            </a:r>
            <a:r>
              <a:rPr lang="sv-SE" sz="2200" dirty="0" err="1" smtClean="0"/>
              <a:t>contract</a:t>
            </a:r>
            <a:r>
              <a:rPr lang="sv-SE" sz="2200" dirty="0" smtClean="0"/>
              <a:t> and </a:t>
            </a:r>
            <a:r>
              <a:rPr lang="sv-SE" sz="2200" dirty="0" err="1" smtClean="0"/>
              <a:t>filing</a:t>
            </a:r>
            <a:r>
              <a:rPr lang="sv-SE" sz="2200" dirty="0" smtClean="0"/>
              <a:t> for </a:t>
            </a:r>
            <a:r>
              <a:rPr lang="sv-SE" sz="2200" dirty="0" err="1" smtClean="0"/>
              <a:t>damages</a:t>
            </a:r>
            <a:r>
              <a:rPr lang="sv-SE" sz="2200" dirty="0" smtClean="0"/>
              <a:t> (</a:t>
            </a:r>
            <a:r>
              <a:rPr lang="sv-SE" sz="2200" dirty="0" err="1" smtClean="0"/>
              <a:t>suppliers</a:t>
            </a:r>
            <a:r>
              <a:rPr lang="sv-SE" sz="2200" dirty="0" smtClean="0"/>
              <a:t>)</a:t>
            </a:r>
          </a:p>
          <a:p>
            <a:pPr lvl="1"/>
            <a:r>
              <a:rPr lang="sv-SE" sz="2200" dirty="0" err="1" smtClean="0"/>
              <a:t>Procurement</a:t>
            </a:r>
            <a:r>
              <a:rPr lang="sv-SE" sz="2200" dirty="0" smtClean="0"/>
              <a:t> </a:t>
            </a:r>
            <a:r>
              <a:rPr lang="sv-SE" sz="2200" dirty="0" err="1" smtClean="0"/>
              <a:t>fee</a:t>
            </a:r>
            <a:r>
              <a:rPr lang="sv-SE" sz="2200" dirty="0" smtClean="0"/>
              <a:t> </a:t>
            </a:r>
            <a:r>
              <a:rPr lang="sv-SE" sz="2200" dirty="0"/>
              <a:t>and </a:t>
            </a:r>
            <a:r>
              <a:rPr lang="sv-SE" sz="2200" dirty="0" err="1" smtClean="0"/>
              <a:t>supervisory</a:t>
            </a:r>
            <a:r>
              <a:rPr lang="sv-SE" sz="2200" dirty="0" smtClean="0"/>
              <a:t> </a:t>
            </a:r>
            <a:r>
              <a:rPr lang="sv-SE" sz="2200" dirty="0" err="1" smtClean="0"/>
              <a:t>decisions</a:t>
            </a:r>
            <a:r>
              <a:rPr lang="sv-SE" sz="2200" dirty="0" smtClean="0"/>
              <a:t> (SCA)</a:t>
            </a:r>
          </a:p>
          <a:p>
            <a:endParaRPr lang="sv-SE" sz="2400" dirty="0" smtClean="0"/>
          </a:p>
          <a:p>
            <a:r>
              <a:rPr lang="sv-SE" sz="2400" dirty="0" err="1" smtClean="0"/>
              <a:t>Monitoring</a:t>
            </a:r>
            <a:r>
              <a:rPr lang="sv-SE" sz="2400" dirty="0" smtClean="0"/>
              <a:t> </a:t>
            </a:r>
            <a:r>
              <a:rPr lang="sv-SE" sz="2400" dirty="0" err="1" smtClean="0"/>
              <a:t>functions</a:t>
            </a:r>
            <a:r>
              <a:rPr lang="sv-SE" sz="2400" dirty="0" smtClean="0"/>
              <a:t> at the SCA</a:t>
            </a:r>
          </a:p>
          <a:p>
            <a:pPr lvl="1"/>
            <a:r>
              <a:rPr lang="sv-SE" sz="2200" dirty="0" err="1" smtClean="0"/>
              <a:t>Whistleblower</a:t>
            </a:r>
            <a:r>
              <a:rPr lang="sv-SE" sz="2200" dirty="0" smtClean="0"/>
              <a:t> </a:t>
            </a:r>
            <a:r>
              <a:rPr lang="sv-SE" sz="2200" dirty="0" err="1" smtClean="0"/>
              <a:t>function</a:t>
            </a:r>
            <a:endParaRPr lang="sv-SE" sz="2200" dirty="0" smtClean="0"/>
          </a:p>
          <a:p>
            <a:pPr lvl="1"/>
            <a:r>
              <a:rPr lang="sv-SE" sz="2200" dirty="0" err="1" smtClean="0"/>
              <a:t>Tip</a:t>
            </a:r>
            <a:r>
              <a:rPr lang="sv-SE" sz="2200" dirty="0" smtClean="0"/>
              <a:t>-off and </a:t>
            </a:r>
            <a:r>
              <a:rPr lang="sv-SE" sz="2200" dirty="0" err="1" smtClean="0"/>
              <a:t>Monitoring</a:t>
            </a:r>
            <a:r>
              <a:rPr lang="sv-SE" sz="2200" dirty="0" smtClean="0"/>
              <a:t> </a:t>
            </a:r>
            <a:r>
              <a:rPr lang="sv-SE" sz="2200" dirty="0" err="1" smtClean="0"/>
              <a:t>Unit</a:t>
            </a:r>
            <a:endParaRPr lang="sv-SE" sz="2200" dirty="0" smtClean="0"/>
          </a:p>
          <a:p>
            <a:pPr marL="360000" lvl="1" indent="0">
              <a:buNone/>
            </a:pPr>
            <a:endParaRPr lang="sv-SE" sz="1800" dirty="0" smtClean="0"/>
          </a:p>
          <a:p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410015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Typical</a:t>
            </a:r>
            <a:r>
              <a:rPr lang="sv-SE" dirty="0" smtClean="0"/>
              <a:t> </a:t>
            </a:r>
            <a:r>
              <a:rPr lang="sv-SE" dirty="0" err="1"/>
              <a:t>I</a:t>
            </a:r>
            <a:r>
              <a:rPr lang="sv-SE" dirty="0" err="1" smtClean="0"/>
              <a:t>nfringements</a:t>
            </a:r>
            <a:r>
              <a:rPr lang="sv-SE" dirty="0" smtClean="0"/>
              <a:t>/Risk Areas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B43023-866A-4CFD-BF03-D7C137823475}" type="slidenum">
              <a:rPr kumimoji="0" lang="en-US" altLang="sv-S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064481" y="1478479"/>
            <a:ext cx="10471323" cy="4393869"/>
          </a:xfrm>
        </p:spPr>
        <p:txBody>
          <a:bodyPr/>
          <a:lstStyle/>
          <a:p>
            <a:r>
              <a:rPr lang="en-US" sz="2400" dirty="0" smtClean="0"/>
              <a:t>Failure to publish m</a:t>
            </a:r>
            <a:r>
              <a:rPr lang="sv-SE" sz="2400" dirty="0" err="1" smtClean="0"/>
              <a:t>odification</a:t>
            </a:r>
            <a:r>
              <a:rPr lang="sv-SE" sz="2400" dirty="0" smtClean="0"/>
              <a:t> </a:t>
            </a:r>
            <a:r>
              <a:rPr lang="sv-SE" sz="2400" dirty="0" err="1" smtClean="0"/>
              <a:t>notice</a:t>
            </a:r>
            <a:r>
              <a:rPr lang="sv-SE" sz="2400" dirty="0" smtClean="0"/>
              <a:t> in </a:t>
            </a:r>
            <a:r>
              <a:rPr lang="sv-SE" sz="2400" dirty="0" err="1" smtClean="0"/>
              <a:t>accordance</a:t>
            </a:r>
            <a:r>
              <a:rPr lang="sv-SE" sz="2400" dirty="0" smtClean="0"/>
              <a:t> </a:t>
            </a:r>
            <a:r>
              <a:rPr lang="sv-SE" sz="2400" dirty="0" err="1" smtClean="0"/>
              <a:t>with</a:t>
            </a:r>
            <a:r>
              <a:rPr lang="en-US" sz="2400" dirty="0" smtClean="0"/>
              <a:t> </a:t>
            </a:r>
            <a:r>
              <a:rPr lang="en-US" sz="2400" dirty="0"/>
              <a:t>Art. 72.1 </a:t>
            </a:r>
            <a:r>
              <a:rPr lang="en-US" sz="2400" dirty="0" smtClean="0"/>
              <a:t>or lack of sufficient information in notice</a:t>
            </a:r>
          </a:p>
          <a:p>
            <a:pPr lvl="1"/>
            <a:r>
              <a:rPr lang="sv-SE" sz="2200" dirty="0" smtClean="0"/>
              <a:t>No </a:t>
            </a:r>
            <a:r>
              <a:rPr lang="sv-SE" sz="2200" dirty="0"/>
              <a:t>deadline in </a:t>
            </a:r>
            <a:r>
              <a:rPr lang="sv-SE" sz="2200" dirty="0" err="1"/>
              <a:t>directive</a:t>
            </a:r>
            <a:r>
              <a:rPr lang="sv-SE" sz="2200" dirty="0"/>
              <a:t> for publishing the </a:t>
            </a:r>
            <a:r>
              <a:rPr lang="sv-SE" sz="2200" dirty="0" err="1"/>
              <a:t>notices</a:t>
            </a:r>
            <a:r>
              <a:rPr lang="sv-SE" sz="2200" dirty="0"/>
              <a:t> </a:t>
            </a:r>
            <a:endParaRPr lang="en-US" sz="2200" dirty="0"/>
          </a:p>
          <a:p>
            <a:r>
              <a:rPr lang="sv-SE" sz="2400" dirty="0" smtClean="0"/>
              <a:t>VEAT-</a:t>
            </a:r>
            <a:r>
              <a:rPr lang="sv-SE" sz="2400" dirty="0" err="1" smtClean="0"/>
              <a:t>notice</a:t>
            </a:r>
            <a:r>
              <a:rPr lang="sv-SE" sz="2400" dirty="0" smtClean="0"/>
              <a:t> (</a:t>
            </a:r>
            <a:r>
              <a:rPr lang="sv-SE" sz="2400" dirty="0" err="1" smtClean="0"/>
              <a:t>Voluntary</a:t>
            </a:r>
            <a:r>
              <a:rPr lang="sv-SE" sz="2400" dirty="0" smtClean="0"/>
              <a:t> Ex-Ante </a:t>
            </a:r>
            <a:r>
              <a:rPr lang="sv-SE" sz="2400" dirty="0" err="1" smtClean="0"/>
              <a:t>Transparency</a:t>
            </a:r>
            <a:r>
              <a:rPr lang="sv-SE" sz="2400" dirty="0" smtClean="0"/>
              <a:t> </a:t>
            </a:r>
            <a:r>
              <a:rPr lang="sv-SE" sz="2400" dirty="0" err="1" smtClean="0"/>
              <a:t>Notice</a:t>
            </a:r>
            <a:r>
              <a:rPr lang="sv-SE" sz="2400" dirty="0" smtClean="0"/>
              <a:t>)</a:t>
            </a:r>
          </a:p>
          <a:p>
            <a:pPr lvl="1"/>
            <a:r>
              <a:rPr lang="sv-SE" sz="2200" dirty="0" smtClean="0"/>
              <a:t>Special </a:t>
            </a:r>
            <a:r>
              <a:rPr lang="sv-SE" sz="2200" dirty="0" err="1" smtClean="0"/>
              <a:t>project</a:t>
            </a:r>
            <a:r>
              <a:rPr lang="sv-SE" sz="2200" dirty="0" smtClean="0"/>
              <a:t> </a:t>
            </a:r>
            <a:r>
              <a:rPr lang="sv-SE" sz="2200" dirty="0" err="1" smtClean="0"/>
              <a:t>dedicated</a:t>
            </a:r>
            <a:r>
              <a:rPr lang="sv-SE" sz="2200" dirty="0" smtClean="0"/>
              <a:t> to the </a:t>
            </a:r>
            <a:r>
              <a:rPr lang="sv-SE" sz="2200" dirty="0" err="1" smtClean="0"/>
              <a:t>vetting</a:t>
            </a:r>
            <a:r>
              <a:rPr lang="sv-SE" sz="2200" dirty="0" smtClean="0"/>
              <a:t> </a:t>
            </a:r>
            <a:r>
              <a:rPr lang="sv-SE" sz="2200" dirty="0" err="1" smtClean="0"/>
              <a:t>of</a:t>
            </a:r>
            <a:r>
              <a:rPr lang="sv-SE" sz="2200" dirty="0" smtClean="0"/>
              <a:t> VEAT-</a:t>
            </a:r>
            <a:r>
              <a:rPr lang="sv-SE" sz="2200" dirty="0" err="1" smtClean="0"/>
              <a:t>notices</a:t>
            </a:r>
            <a:r>
              <a:rPr lang="sv-SE" sz="2200" dirty="0" smtClean="0"/>
              <a:t> </a:t>
            </a:r>
          </a:p>
          <a:p>
            <a:pPr lvl="1"/>
            <a:r>
              <a:rPr lang="sv-SE" sz="2200" dirty="0" err="1" smtClean="0"/>
              <a:t>Inadequate</a:t>
            </a:r>
            <a:r>
              <a:rPr lang="sv-SE" sz="2200" dirty="0" smtClean="0"/>
              <a:t> </a:t>
            </a:r>
            <a:r>
              <a:rPr lang="sv-SE" sz="2200" dirty="0" err="1" smtClean="0"/>
              <a:t>disclosure</a:t>
            </a:r>
            <a:r>
              <a:rPr lang="sv-SE" sz="2200" dirty="0" smtClean="0"/>
              <a:t> </a:t>
            </a:r>
            <a:r>
              <a:rPr lang="sv-SE" sz="2200" dirty="0" err="1" smtClean="0"/>
              <a:t>of</a:t>
            </a:r>
            <a:r>
              <a:rPr lang="sv-SE" sz="2200" dirty="0" smtClean="0"/>
              <a:t> </a:t>
            </a:r>
            <a:r>
              <a:rPr lang="sv-SE" sz="2200" dirty="0" err="1" smtClean="0"/>
              <a:t>extent</a:t>
            </a:r>
            <a:r>
              <a:rPr lang="sv-SE" sz="2200" dirty="0"/>
              <a:t> </a:t>
            </a:r>
            <a:r>
              <a:rPr lang="sv-SE" sz="2200" dirty="0" err="1" smtClean="0"/>
              <a:t>of</a:t>
            </a:r>
            <a:r>
              <a:rPr lang="sv-SE" sz="2200" dirty="0" smtClean="0"/>
              <a:t> </a:t>
            </a:r>
            <a:r>
              <a:rPr lang="sv-SE" sz="2200" dirty="0" err="1" smtClean="0"/>
              <a:t>changes</a:t>
            </a:r>
            <a:r>
              <a:rPr lang="sv-SE" sz="2200" dirty="0" smtClean="0"/>
              <a:t> leading to </a:t>
            </a:r>
            <a:r>
              <a:rPr lang="sv-SE" sz="2200" dirty="0" err="1" smtClean="0"/>
              <a:t>suppliers</a:t>
            </a:r>
            <a:r>
              <a:rPr lang="sv-SE" sz="2200" dirty="0" smtClean="0"/>
              <a:t> not </a:t>
            </a:r>
            <a:r>
              <a:rPr lang="sv-SE" sz="2200" dirty="0" err="1" smtClean="0"/>
              <a:t>filing</a:t>
            </a:r>
            <a:r>
              <a:rPr lang="sv-SE" sz="2200" dirty="0" smtClean="0"/>
              <a:t> for </a:t>
            </a:r>
            <a:r>
              <a:rPr lang="sv-SE" sz="2200" dirty="0" err="1" smtClean="0"/>
              <a:t>review</a:t>
            </a:r>
            <a:endParaRPr lang="sv-SE" sz="2200" dirty="0" smtClean="0"/>
          </a:p>
          <a:p>
            <a:r>
              <a:rPr lang="en-US" sz="2400" dirty="0" smtClean="0"/>
              <a:t>Unlawful application of </a:t>
            </a:r>
            <a:r>
              <a:rPr lang="en-US" sz="2400" dirty="0"/>
              <a:t>framework agreements, </a:t>
            </a:r>
            <a:r>
              <a:rPr lang="en-US" sz="2400" dirty="0" err="1" smtClean="0"/>
              <a:t>eg</a:t>
            </a:r>
            <a:r>
              <a:rPr lang="en-US" sz="2400" dirty="0" smtClean="0"/>
              <a:t>. call-offs deviate from subject matter and/or the agreed rank of suppliers </a:t>
            </a:r>
          </a:p>
          <a:p>
            <a:r>
              <a:rPr lang="sv-SE" sz="2400" dirty="0" smtClean="0"/>
              <a:t>Swedish </a:t>
            </a:r>
            <a:r>
              <a:rPr lang="sv-SE" sz="2400" dirty="0"/>
              <a:t>standard </a:t>
            </a:r>
            <a:r>
              <a:rPr lang="sv-SE" sz="2400" dirty="0" err="1"/>
              <a:t>agreements</a:t>
            </a:r>
            <a:r>
              <a:rPr lang="sv-SE" sz="2400" dirty="0"/>
              <a:t> </a:t>
            </a:r>
            <a:r>
              <a:rPr lang="sv-SE" sz="2400" dirty="0" err="1"/>
              <a:t>relating</a:t>
            </a:r>
            <a:r>
              <a:rPr lang="sv-SE" sz="2400" dirty="0"/>
              <a:t> to </a:t>
            </a:r>
            <a:r>
              <a:rPr lang="sv-SE" sz="2400" dirty="0" err="1" smtClean="0"/>
              <a:t>works</a:t>
            </a:r>
            <a:r>
              <a:rPr lang="sv-SE" sz="2400" dirty="0" smtClean="0"/>
              <a:t> </a:t>
            </a:r>
            <a:r>
              <a:rPr lang="sv-SE" sz="2400" dirty="0" err="1" smtClean="0"/>
              <a:t>contracts</a:t>
            </a:r>
            <a:r>
              <a:rPr lang="sv-SE" sz="2400" dirty="0" smtClean="0"/>
              <a:t> </a:t>
            </a:r>
            <a:r>
              <a:rPr lang="sv-SE" sz="2400" dirty="0" err="1" smtClean="0"/>
              <a:t>include</a:t>
            </a:r>
            <a:r>
              <a:rPr lang="sv-SE" sz="2400" dirty="0" smtClean="0"/>
              <a:t> </a:t>
            </a:r>
            <a:r>
              <a:rPr lang="sv-SE" sz="2400" dirty="0" err="1" smtClean="0"/>
              <a:t>unclear</a:t>
            </a:r>
            <a:r>
              <a:rPr lang="sv-SE" sz="2400" dirty="0" smtClean="0"/>
              <a:t> </a:t>
            </a:r>
            <a:r>
              <a:rPr lang="sv-SE" sz="2400" dirty="0" err="1" smtClean="0"/>
              <a:t>review</a:t>
            </a:r>
            <a:r>
              <a:rPr lang="sv-SE" sz="2400" dirty="0" smtClean="0"/>
              <a:t> </a:t>
            </a:r>
            <a:r>
              <a:rPr lang="sv-SE" sz="2400" dirty="0" err="1" smtClean="0"/>
              <a:t>clauses</a:t>
            </a:r>
            <a:r>
              <a:rPr lang="sv-SE" sz="2400" dirty="0" smtClean="0"/>
              <a:t>, </a:t>
            </a:r>
            <a:r>
              <a:rPr lang="sv-SE" sz="2400" dirty="0" err="1" smtClean="0"/>
              <a:t>allowing</a:t>
            </a:r>
            <a:r>
              <a:rPr lang="sv-SE" sz="2400" dirty="0" smtClean="0"/>
              <a:t> </a:t>
            </a:r>
            <a:r>
              <a:rPr lang="sv-SE" sz="2400" dirty="0" err="1" smtClean="0"/>
              <a:t>contracting</a:t>
            </a:r>
            <a:r>
              <a:rPr lang="sv-SE" sz="2400" dirty="0" smtClean="0"/>
              <a:t> </a:t>
            </a:r>
            <a:r>
              <a:rPr lang="sv-SE" sz="2400" dirty="0" err="1" smtClean="0"/>
              <a:t>authorities</a:t>
            </a:r>
            <a:r>
              <a:rPr lang="sv-SE" sz="2400" dirty="0" smtClean="0"/>
              <a:t> to </a:t>
            </a:r>
            <a:r>
              <a:rPr lang="sv-SE" sz="2400" dirty="0" err="1" smtClean="0"/>
              <a:t>materially</a:t>
            </a:r>
            <a:r>
              <a:rPr lang="sv-SE" sz="2400" dirty="0" smtClean="0"/>
              <a:t> </a:t>
            </a:r>
            <a:r>
              <a:rPr lang="sv-SE" sz="2400" dirty="0" err="1" smtClean="0"/>
              <a:t>change</a:t>
            </a:r>
            <a:r>
              <a:rPr lang="sv-SE" sz="2400" dirty="0" smtClean="0"/>
              <a:t> </a:t>
            </a:r>
            <a:r>
              <a:rPr lang="sv-SE" sz="2400" dirty="0" err="1" smtClean="0"/>
              <a:t>contract</a:t>
            </a:r>
            <a:r>
              <a:rPr lang="sv-SE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0169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Swedish Review System and </a:t>
            </a:r>
            <a:r>
              <a:rPr lang="sv-SE" dirty="0" err="1" smtClean="0"/>
              <a:t>Remedies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B43023-866A-4CFD-BF03-D7C137823475}" type="slidenum">
              <a:rPr kumimoji="0" lang="en-US" altLang="sv-S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07559EE9-1F0C-4E02-9DD1-82C30ABE4BF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4481" y="1632857"/>
            <a:ext cx="10471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sv-SE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sv-SE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</a:t>
            </a:r>
            <a:endParaRPr lang="sv-SE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endParaRPr lang="sv-SE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sv-S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sv-SE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  <a:r>
              <a:rPr lang="sv-S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endParaRPr lang="sv-SE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FE8D323-6CFE-4EB8-9F58-7533669A333B}"/>
              </a:ext>
            </a:extLst>
          </p:cNvPr>
          <p:cNvSpPr/>
          <p:nvPr/>
        </p:nvSpPr>
        <p:spPr>
          <a:xfrm>
            <a:off x="1617478" y="5200429"/>
            <a:ext cx="1580576" cy="1430141"/>
          </a:xfrm>
          <a:prstGeom prst="rect">
            <a:avLst/>
          </a:prstGeom>
          <a:solidFill>
            <a:srgbClr val="0069B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Administrative Courts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First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instance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53C0496-6724-4A88-A116-0682465B1B65}"/>
              </a:ext>
            </a:extLst>
          </p:cNvPr>
          <p:cNvSpPr/>
          <p:nvPr/>
        </p:nvSpPr>
        <p:spPr>
          <a:xfrm>
            <a:off x="1588468" y="4027664"/>
            <a:ext cx="1616746" cy="976330"/>
          </a:xfrm>
          <a:prstGeom prst="rect">
            <a:avLst/>
          </a:prstGeom>
          <a:solidFill>
            <a:srgbClr val="0069B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Administrative Courts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Appeal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9A6B054-40EF-4730-B34F-4370B94A626C}"/>
              </a:ext>
            </a:extLst>
          </p:cNvPr>
          <p:cNvSpPr/>
          <p:nvPr/>
        </p:nvSpPr>
        <p:spPr>
          <a:xfrm>
            <a:off x="1588467" y="2941436"/>
            <a:ext cx="1616745" cy="889795"/>
          </a:xfrm>
          <a:prstGeom prst="rect">
            <a:avLst/>
          </a:prstGeom>
          <a:solidFill>
            <a:srgbClr val="0069B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Supreme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Administrative Court</a:t>
            </a:r>
          </a:p>
        </p:txBody>
      </p:sp>
      <p:sp>
        <p:nvSpPr>
          <p:cNvPr id="4" name="Rektangel 3"/>
          <p:cNvSpPr/>
          <p:nvPr/>
        </p:nvSpPr>
        <p:spPr>
          <a:xfrm>
            <a:off x="5101386" y="167381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sv-S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</a:t>
            </a:r>
            <a:r>
              <a:rPr lang="sv-S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</a:t>
            </a:r>
            <a:endParaRPr lang="sv-S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endParaRPr lang="sv-S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sv-S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Supervisory</a:t>
            </a:r>
            <a:r>
              <a:rPr lang="sv-SE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endParaRPr lang="sv-SE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FE8D323-6CFE-4EB8-9F58-7533669A333B}"/>
              </a:ext>
            </a:extLst>
          </p:cNvPr>
          <p:cNvSpPr/>
          <p:nvPr/>
        </p:nvSpPr>
        <p:spPr>
          <a:xfrm>
            <a:off x="5748317" y="5176370"/>
            <a:ext cx="1580576" cy="1430141"/>
          </a:xfrm>
          <a:prstGeom prst="rect">
            <a:avLst/>
          </a:prstGeom>
          <a:solidFill>
            <a:srgbClr val="0069B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Swedish </a:t>
            </a:r>
            <a:r>
              <a:rPr kumimoji="0" lang="sv-S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Competition</a:t>
            </a: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Authority</a:t>
            </a:r>
            <a:endParaRPr kumimoji="0" lang="sv-SE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First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instance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437B9BF-A4B8-49BF-B5B0-E9372895C75E}"/>
              </a:ext>
            </a:extLst>
          </p:cNvPr>
          <p:cNvSpPr txBox="1"/>
          <p:nvPr/>
        </p:nvSpPr>
        <p:spPr>
          <a:xfrm>
            <a:off x="9428198" y="1730655"/>
            <a:ext cx="172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sv-SE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Damages</a:t>
            </a:r>
            <a:endParaRPr kumimoji="0" lang="sv-SE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C228F43B-1BD9-4A16-B75D-B38A6D31A637}"/>
              </a:ext>
            </a:extLst>
          </p:cNvPr>
          <p:cNvSpPr/>
          <p:nvPr/>
        </p:nvSpPr>
        <p:spPr>
          <a:xfrm>
            <a:off x="9680313" y="4536000"/>
            <a:ext cx="1308529" cy="1316454"/>
          </a:xfrm>
          <a:prstGeom prst="rect">
            <a:avLst/>
          </a:prstGeom>
          <a:solidFill>
            <a:srgbClr val="0069B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District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 smtClean="0">
                <a:solidFill>
                  <a:prstClr val="white"/>
                </a:solidFill>
                <a:latin typeface="Arial"/>
              </a:rPr>
              <a:t>(</a:t>
            </a:r>
            <a:r>
              <a:rPr lang="sv-SE" sz="1600" dirty="0" err="1" smtClean="0">
                <a:solidFill>
                  <a:prstClr val="white"/>
                </a:solidFill>
                <a:latin typeface="Arial"/>
              </a:rPr>
              <a:t>First</a:t>
            </a:r>
            <a:r>
              <a:rPr lang="sv-SE" sz="1600" dirty="0" smtClean="0">
                <a:solidFill>
                  <a:prstClr val="white"/>
                </a:solidFill>
                <a:latin typeface="Arial"/>
              </a:rPr>
              <a:t> </a:t>
            </a:r>
            <a:r>
              <a:rPr lang="sv-SE" sz="1600" dirty="0" err="1" smtClean="0">
                <a:solidFill>
                  <a:prstClr val="white"/>
                </a:solidFill>
                <a:latin typeface="Arial"/>
              </a:rPr>
              <a:t>instance</a:t>
            </a:r>
            <a:r>
              <a:rPr lang="sv-SE" sz="1600" dirty="0" smtClean="0">
                <a:solidFill>
                  <a:prstClr val="white"/>
                </a:solidFill>
                <a:latin typeface="Arial"/>
              </a:rPr>
              <a:t>)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0987B80-B7ED-4B0F-BB61-8A210A24F948}"/>
              </a:ext>
            </a:extLst>
          </p:cNvPr>
          <p:cNvSpPr/>
          <p:nvPr/>
        </p:nvSpPr>
        <p:spPr>
          <a:xfrm>
            <a:off x="9683170" y="3695353"/>
            <a:ext cx="1305672" cy="726941"/>
          </a:xfrm>
          <a:prstGeom prst="rect">
            <a:avLst/>
          </a:prstGeom>
          <a:solidFill>
            <a:srgbClr val="0069B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Court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Appeal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CFD383B-C934-4238-A8E8-5FF5295E6935}"/>
              </a:ext>
            </a:extLst>
          </p:cNvPr>
          <p:cNvSpPr/>
          <p:nvPr/>
        </p:nvSpPr>
        <p:spPr>
          <a:xfrm>
            <a:off x="9669210" y="2828858"/>
            <a:ext cx="1319632" cy="726941"/>
          </a:xfrm>
          <a:prstGeom prst="rect">
            <a:avLst/>
          </a:prstGeom>
          <a:solidFill>
            <a:srgbClr val="0069B4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Supreme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Court</a:t>
            </a:r>
          </a:p>
        </p:txBody>
      </p:sp>
      <p:sp>
        <p:nvSpPr>
          <p:cNvPr id="17" name="Högerpil 16"/>
          <p:cNvSpPr/>
          <p:nvPr/>
        </p:nvSpPr>
        <p:spPr>
          <a:xfrm rot="10800000">
            <a:off x="3732703" y="5382919"/>
            <a:ext cx="1317394" cy="1125166"/>
          </a:xfrm>
          <a:prstGeom prst="rightArrow">
            <a:avLst>
              <a:gd name="adj1" fmla="val 50000"/>
              <a:gd name="adj2" fmla="val 47790"/>
            </a:avLst>
          </a:prstGeom>
          <a:solidFill>
            <a:srgbClr val="223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4047855" y="5712083"/>
            <a:ext cx="989367" cy="369332"/>
          </a:xfrm>
          <a:prstGeom prst="rect">
            <a:avLst/>
          </a:prstGeom>
          <a:solidFill>
            <a:srgbClr val="223D6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sv-SE" b="1" dirty="0" err="1" smtClean="0">
                <a:solidFill>
                  <a:schemeClr val="bg1"/>
                </a:solidFill>
              </a:rPr>
              <a:t>Appeal</a:t>
            </a:r>
            <a:endParaRPr lang="sv-SE" b="1" dirty="0">
              <a:solidFill>
                <a:schemeClr val="bg1"/>
              </a:solidFill>
            </a:endParaRPr>
          </a:p>
        </p:txBody>
      </p:sp>
      <p:cxnSp>
        <p:nvCxnSpPr>
          <p:cNvPr id="3" name="Rak koppling 2"/>
          <p:cNvCxnSpPr/>
          <p:nvPr/>
        </p:nvCxnSpPr>
        <p:spPr>
          <a:xfrm>
            <a:off x="4822851" y="1632857"/>
            <a:ext cx="0" cy="3750062"/>
          </a:xfrm>
          <a:prstGeom prst="line">
            <a:avLst/>
          </a:prstGeom>
          <a:ln>
            <a:solidFill>
              <a:srgbClr val="223D6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/>
          <p:cNvCxnSpPr/>
          <p:nvPr/>
        </p:nvCxnSpPr>
        <p:spPr>
          <a:xfrm>
            <a:off x="8476988" y="1607132"/>
            <a:ext cx="25744" cy="4328447"/>
          </a:xfrm>
          <a:prstGeom prst="line">
            <a:avLst/>
          </a:prstGeom>
          <a:ln>
            <a:solidFill>
              <a:srgbClr val="223D6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730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Pending</a:t>
            </a:r>
            <a:r>
              <a:rPr lang="sv-SE" dirty="0" smtClean="0"/>
              <a:t> Cases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B43023-866A-4CFD-BF03-D7C137823475}" type="slidenum">
              <a:rPr kumimoji="0" lang="en-US" altLang="sv-SE" sz="1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sv-S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The Swedish Police </a:t>
            </a:r>
            <a:r>
              <a:rPr lang="sv-SE" sz="2400" dirty="0" err="1" smtClean="0"/>
              <a:t>Authority</a:t>
            </a:r>
            <a:r>
              <a:rPr lang="sv-SE" sz="2400" dirty="0"/>
              <a:t> </a:t>
            </a:r>
            <a:r>
              <a:rPr lang="sv-SE" sz="2400" dirty="0" smtClean="0"/>
              <a:t>– </a:t>
            </a:r>
            <a:r>
              <a:rPr lang="sv-SE" sz="2400" dirty="0" err="1" smtClean="0"/>
              <a:t>towing</a:t>
            </a:r>
            <a:r>
              <a:rPr lang="sv-SE" sz="2400" dirty="0" smtClean="0"/>
              <a:t> services</a:t>
            </a:r>
          </a:p>
          <a:p>
            <a:pPr lvl="1"/>
            <a:r>
              <a:rPr lang="sv-SE" sz="2200" dirty="0" smtClean="0"/>
              <a:t>Change </a:t>
            </a:r>
            <a:r>
              <a:rPr lang="sv-SE" sz="2200" dirty="0" err="1" smtClean="0"/>
              <a:t>of</a:t>
            </a:r>
            <a:r>
              <a:rPr lang="sv-SE" sz="2200" dirty="0" smtClean="0"/>
              <a:t> </a:t>
            </a:r>
            <a:r>
              <a:rPr lang="sv-SE" sz="2200" dirty="0" err="1" smtClean="0"/>
              <a:t>remuneration</a:t>
            </a:r>
            <a:r>
              <a:rPr lang="sv-SE" sz="2200" dirty="0" smtClean="0"/>
              <a:t> </a:t>
            </a:r>
            <a:r>
              <a:rPr lang="sv-SE" sz="2200" dirty="0" err="1" smtClean="0"/>
              <a:t>conditions</a:t>
            </a:r>
            <a:endParaRPr lang="sv-SE" sz="2200" dirty="0" smtClean="0"/>
          </a:p>
          <a:p>
            <a:pPr lvl="1"/>
            <a:r>
              <a:rPr lang="sv-SE" sz="2200" dirty="0" smtClean="0"/>
              <a:t>May be </a:t>
            </a:r>
            <a:r>
              <a:rPr lang="sv-SE" sz="2200" dirty="0" err="1" smtClean="0"/>
              <a:t>up</a:t>
            </a:r>
            <a:r>
              <a:rPr lang="sv-SE" sz="2200" dirty="0" smtClean="0"/>
              <a:t> for a </a:t>
            </a:r>
            <a:r>
              <a:rPr lang="sv-SE" sz="2200" dirty="0" err="1" smtClean="0"/>
              <a:t>preliminary</a:t>
            </a:r>
            <a:r>
              <a:rPr lang="sv-SE" sz="2200" dirty="0" smtClean="0"/>
              <a:t> </a:t>
            </a:r>
            <a:r>
              <a:rPr lang="sv-SE" sz="2200" dirty="0" err="1" smtClean="0"/>
              <a:t>ruling</a:t>
            </a:r>
            <a:r>
              <a:rPr lang="sv-SE" sz="2200" dirty="0" smtClean="0"/>
              <a:t> </a:t>
            </a:r>
            <a:r>
              <a:rPr lang="sv-SE" sz="2200" dirty="0" err="1" smtClean="0"/>
              <a:t>before</a:t>
            </a:r>
            <a:r>
              <a:rPr lang="sv-SE" sz="2200" dirty="0" smtClean="0"/>
              <a:t> the ECJ </a:t>
            </a:r>
            <a:endParaRPr lang="en-US" sz="2200" dirty="0"/>
          </a:p>
          <a:p>
            <a:r>
              <a:rPr lang="sv-SE" sz="2400" dirty="0" smtClean="0"/>
              <a:t>Region </a:t>
            </a:r>
            <a:r>
              <a:rPr lang="sv-SE" sz="2400" dirty="0" err="1" smtClean="0"/>
              <a:t>of</a:t>
            </a:r>
            <a:r>
              <a:rPr lang="sv-SE" sz="2400" dirty="0" smtClean="0"/>
              <a:t> Stockholm – </a:t>
            </a:r>
            <a:r>
              <a:rPr lang="sv-SE" sz="2400" dirty="0" err="1" smtClean="0"/>
              <a:t>commuter</a:t>
            </a:r>
            <a:r>
              <a:rPr lang="sv-SE" sz="2400" dirty="0" smtClean="0"/>
              <a:t> </a:t>
            </a:r>
            <a:r>
              <a:rPr lang="sv-SE" sz="2400" dirty="0" err="1" smtClean="0"/>
              <a:t>trains</a:t>
            </a:r>
            <a:endParaRPr lang="sv-SE" sz="2400" dirty="0" smtClean="0"/>
          </a:p>
          <a:p>
            <a:pPr lvl="1"/>
            <a:r>
              <a:rPr lang="sv-SE" sz="2200" dirty="0" smtClean="0"/>
              <a:t>Change </a:t>
            </a:r>
            <a:r>
              <a:rPr lang="sv-SE" sz="2200" dirty="0" err="1" smtClean="0"/>
              <a:t>of</a:t>
            </a:r>
            <a:r>
              <a:rPr lang="sv-SE" sz="2200" dirty="0" smtClean="0"/>
              <a:t> </a:t>
            </a:r>
            <a:r>
              <a:rPr lang="sv-SE" sz="2200" dirty="0" err="1" smtClean="0"/>
              <a:t>remuneration</a:t>
            </a:r>
            <a:r>
              <a:rPr lang="sv-SE" sz="2200" dirty="0" smtClean="0"/>
              <a:t> and </a:t>
            </a:r>
            <a:r>
              <a:rPr lang="sv-SE" sz="2200" dirty="0" err="1" smtClean="0"/>
              <a:t>exclusion</a:t>
            </a:r>
            <a:r>
              <a:rPr lang="sv-SE" sz="2200" dirty="0" smtClean="0"/>
              <a:t> </a:t>
            </a:r>
            <a:r>
              <a:rPr lang="sv-SE" sz="2200" dirty="0" err="1" smtClean="0"/>
              <a:t>of</a:t>
            </a:r>
            <a:r>
              <a:rPr lang="sv-SE" sz="2200" dirty="0" smtClean="0"/>
              <a:t> </a:t>
            </a:r>
            <a:r>
              <a:rPr lang="sv-SE" sz="2200" dirty="0" err="1" smtClean="0"/>
              <a:t>penalty</a:t>
            </a:r>
            <a:r>
              <a:rPr lang="sv-SE" sz="2200" dirty="0" smtClean="0"/>
              <a:t> </a:t>
            </a:r>
            <a:r>
              <a:rPr lang="sv-SE" sz="2200" dirty="0" err="1" smtClean="0"/>
              <a:t>clause</a:t>
            </a:r>
            <a:endParaRPr lang="sv-SE" sz="2200" dirty="0"/>
          </a:p>
          <a:p>
            <a:r>
              <a:rPr lang="sv-SE" sz="2400" dirty="0" err="1" smtClean="0"/>
              <a:t>Nine</a:t>
            </a:r>
            <a:r>
              <a:rPr lang="sv-SE" sz="2400" dirty="0" smtClean="0"/>
              <a:t> regional </a:t>
            </a:r>
            <a:r>
              <a:rPr lang="sv-SE" sz="2400" dirty="0" err="1" smtClean="0"/>
              <a:t>authorities</a:t>
            </a:r>
            <a:r>
              <a:rPr lang="sv-SE" sz="2400" dirty="0"/>
              <a:t> </a:t>
            </a:r>
            <a:r>
              <a:rPr lang="sv-SE" sz="2400" dirty="0" smtClean="0"/>
              <a:t>– new IT-system </a:t>
            </a:r>
            <a:r>
              <a:rPr lang="sv-SE" sz="2400" dirty="0" err="1" smtClean="0"/>
              <a:t>including</a:t>
            </a:r>
            <a:r>
              <a:rPr lang="sv-SE" sz="2400" dirty="0" smtClean="0"/>
              <a:t> </a:t>
            </a:r>
            <a:r>
              <a:rPr lang="sv-SE" sz="2400" dirty="0" err="1" smtClean="0"/>
              <a:t>application</a:t>
            </a:r>
            <a:r>
              <a:rPr lang="sv-SE" sz="2400" dirty="0" smtClean="0"/>
              <a:t> management</a:t>
            </a:r>
          </a:p>
          <a:p>
            <a:pPr lvl="1"/>
            <a:r>
              <a:rPr lang="sv-SE" sz="2200" dirty="0" err="1" smtClean="0"/>
              <a:t>Several</a:t>
            </a:r>
            <a:r>
              <a:rPr lang="sv-SE" sz="2200" dirty="0" smtClean="0"/>
              <a:t> </a:t>
            </a:r>
            <a:r>
              <a:rPr lang="sv-SE" sz="2200" dirty="0" err="1" smtClean="0"/>
              <a:t>consecutive</a:t>
            </a:r>
            <a:r>
              <a:rPr lang="sv-SE" sz="2200" dirty="0" smtClean="0"/>
              <a:t> </a:t>
            </a:r>
            <a:r>
              <a:rPr lang="sv-SE" sz="2200" dirty="0" err="1" smtClean="0"/>
              <a:t>modifications</a:t>
            </a:r>
            <a:r>
              <a:rPr lang="sv-SE" sz="2200" dirty="0" smtClean="0"/>
              <a:t> </a:t>
            </a:r>
            <a:r>
              <a:rPr lang="sv-SE" sz="2200" dirty="0" err="1" smtClean="0"/>
              <a:t>relating</a:t>
            </a:r>
            <a:r>
              <a:rPr lang="sv-SE" sz="2200" dirty="0" smtClean="0"/>
              <a:t> to </a:t>
            </a:r>
            <a:r>
              <a:rPr lang="sv-SE" sz="2200" i="1" dirty="0" smtClean="0"/>
              <a:t>inter </a:t>
            </a:r>
            <a:r>
              <a:rPr lang="sv-SE" sz="2200" i="1" dirty="0" err="1" smtClean="0"/>
              <a:t>alia</a:t>
            </a:r>
            <a:r>
              <a:rPr lang="sv-SE" sz="2200" i="1" dirty="0" smtClean="0"/>
              <a:t> </a:t>
            </a:r>
            <a:r>
              <a:rPr lang="sv-SE" sz="2200" dirty="0" err="1" smtClean="0"/>
              <a:t>delayed</a:t>
            </a:r>
            <a:r>
              <a:rPr lang="sv-SE" sz="2200" i="1" dirty="0" smtClean="0"/>
              <a:t> </a:t>
            </a:r>
            <a:r>
              <a:rPr lang="sv-SE" sz="2200" dirty="0" err="1" smtClean="0"/>
              <a:t>delivery</a:t>
            </a:r>
            <a:r>
              <a:rPr lang="sv-SE" sz="2200" dirty="0" smtClean="0"/>
              <a:t> and </a:t>
            </a:r>
            <a:r>
              <a:rPr lang="sv-SE" sz="2200" dirty="0" err="1" smtClean="0"/>
              <a:t>penalty</a:t>
            </a:r>
            <a:r>
              <a:rPr lang="sv-SE" sz="2200" dirty="0" smtClean="0"/>
              <a:t> </a:t>
            </a:r>
            <a:r>
              <a:rPr lang="sv-SE" sz="2200" dirty="0" err="1" smtClean="0"/>
              <a:t>clauses</a:t>
            </a:r>
            <a:endParaRPr lang="sv-SE" sz="2200" dirty="0" smtClean="0"/>
          </a:p>
          <a:p>
            <a:pPr marL="0" indent="0">
              <a:buNone/>
            </a:pPr>
            <a:endParaRPr lang="sv-SE" sz="2400" dirty="0" smtClean="0"/>
          </a:p>
        </p:txBody>
      </p:sp>
    </p:spTree>
    <p:extLst>
      <p:ext uri="{BB962C8B-B14F-4D97-AF65-F5344CB8AC3E}">
        <p14:creationId xmlns:p14="http://schemas.microsoft.com/office/powerpoint/2010/main" val="1082543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4" descr="Ikon för podcast"/>
          <p:cNvSpPr>
            <a:spLocks noGrp="1"/>
          </p:cNvSpPr>
          <p:nvPr>
            <p:ph type="body" idx="1"/>
          </p:nvPr>
        </p:nvSpPr>
        <p:spPr>
          <a:xfrm>
            <a:off x="1209662" y="2045043"/>
            <a:ext cx="10384522" cy="3261444"/>
          </a:xfrm>
        </p:spPr>
        <p:txBody>
          <a:bodyPr/>
          <a:lstStyle/>
          <a:p>
            <a:pPr defTabSz="898525">
              <a:spcAft>
                <a:spcPts val="600"/>
              </a:spcAft>
              <a:tabLst>
                <a:tab pos="623888" algn="l"/>
              </a:tabLst>
            </a:pPr>
            <a:r>
              <a:rPr lang="sv-SE" dirty="0"/>
              <a:t>	</a:t>
            </a:r>
            <a:r>
              <a:rPr lang="sv-SE" sz="2800" dirty="0"/>
              <a:t>@</a:t>
            </a:r>
            <a:r>
              <a:rPr lang="sv-SE" sz="2800" dirty="0" err="1"/>
              <a:t>KKVse</a:t>
            </a:r>
            <a:endParaRPr lang="sv-SE" sz="2800" dirty="0"/>
          </a:p>
          <a:p>
            <a:pPr defTabSz="898525">
              <a:spcAft>
                <a:spcPts val="600"/>
              </a:spcAft>
              <a:tabLst>
                <a:tab pos="623888" algn="l"/>
              </a:tabLst>
            </a:pPr>
            <a:r>
              <a:rPr lang="sv-SE" sz="2800" dirty="0"/>
              <a:t>	Konkurrensverket</a:t>
            </a:r>
          </a:p>
          <a:p>
            <a:pPr defTabSz="898525">
              <a:spcAft>
                <a:spcPts val="600"/>
              </a:spcAft>
              <a:tabLst>
                <a:tab pos="623888" algn="l"/>
              </a:tabLst>
            </a:pPr>
            <a:r>
              <a:rPr lang="sv-SE" sz="2800" dirty="0"/>
              <a:t>	konkurrensverket.se/konkurrenten</a:t>
            </a:r>
          </a:p>
          <a:p>
            <a:pPr defTabSz="898525">
              <a:spcAft>
                <a:spcPts val="600"/>
              </a:spcAft>
              <a:tabLst>
                <a:tab pos="623888" algn="l"/>
              </a:tabLst>
            </a:pPr>
            <a:r>
              <a:rPr lang="sv-SE" sz="2800" dirty="0"/>
              <a:t>	konkurrensverket.se/nyhetsbrev</a:t>
            </a:r>
            <a:endParaRPr lang="sv-SE" dirty="0"/>
          </a:p>
        </p:txBody>
      </p:sp>
      <p:sp>
        <p:nvSpPr>
          <p:cNvPr id="5" name="Rubrik 3"/>
          <p:cNvSpPr>
            <a:spLocks noGrp="1"/>
          </p:cNvSpPr>
          <p:nvPr>
            <p:ph type="title"/>
          </p:nvPr>
        </p:nvSpPr>
        <p:spPr>
          <a:xfrm>
            <a:off x="1064489" y="365124"/>
            <a:ext cx="10471323" cy="1676169"/>
          </a:xfrm>
        </p:spPr>
        <p:txBody>
          <a:bodyPr/>
          <a:lstStyle/>
          <a:p>
            <a:r>
              <a:rPr lang="sv-SE" dirty="0" err="1" smtClean="0"/>
              <a:t>Follow</a:t>
            </a:r>
            <a:r>
              <a:rPr lang="sv-SE" dirty="0" smtClean="0"/>
              <a:t> </a:t>
            </a:r>
            <a:r>
              <a:rPr lang="sv-SE" dirty="0" err="1" smtClean="0"/>
              <a:t>us</a:t>
            </a:r>
            <a:endParaRPr lang="sv-SE" dirty="0"/>
          </a:p>
        </p:txBody>
      </p:sp>
      <p:pic>
        <p:nvPicPr>
          <p:cNvPr id="7" name="Bildobjekt 6" descr="Ikon för Twitt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53" y="2063079"/>
            <a:ext cx="497217" cy="497217"/>
          </a:xfrm>
          <a:prstGeom prst="rect">
            <a:avLst/>
          </a:prstGeom>
          <a:solidFill>
            <a:srgbClr val="223D68"/>
          </a:solidFill>
        </p:spPr>
      </p:pic>
      <p:pic>
        <p:nvPicPr>
          <p:cNvPr id="8" name="Bildobjekt 7" descr="Ikon för LinkedI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52" y="2629733"/>
            <a:ext cx="497218" cy="497218"/>
          </a:xfrm>
          <a:prstGeom prst="rect">
            <a:avLst/>
          </a:prstGeom>
          <a:solidFill>
            <a:srgbClr val="223D68"/>
          </a:solidFill>
        </p:spPr>
      </p:pic>
      <p:pic>
        <p:nvPicPr>
          <p:cNvPr id="10" name="Bildobjekt 9" descr="Ikon för podcas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87" y="3227032"/>
            <a:ext cx="495983" cy="495983"/>
          </a:xfrm>
          <a:prstGeom prst="rect">
            <a:avLst/>
          </a:prstGeom>
        </p:spPr>
      </p:pic>
      <p:pic>
        <p:nvPicPr>
          <p:cNvPr id="11" name="Bildobjekt 10" descr="Ikon för e-pos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38" y="3789195"/>
            <a:ext cx="497732" cy="4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7815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KV_mall_sidnr">
  <a:themeElements>
    <a:clrScheme name="KKV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4B98"/>
      </a:accent1>
      <a:accent2>
        <a:srgbClr val="FFCC00"/>
      </a:accent2>
      <a:accent3>
        <a:srgbClr val="64D0E4"/>
      </a:accent3>
      <a:accent4>
        <a:srgbClr val="F6A800"/>
      </a:accent4>
      <a:accent5>
        <a:srgbClr val="C3D600"/>
      </a:accent5>
      <a:accent6>
        <a:srgbClr val="EE7624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23D68"/>
        </a:solidFill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223D6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223D68"/>
        </a:solidFill>
        <a:ln>
          <a:noFill/>
        </a:ln>
      </a:spPr>
      <a:bodyPr wrap="square" rtlCol="0">
        <a:spAutoFit/>
      </a:bodyPr>
      <a:lstStyle>
        <a:defPPr algn="l">
          <a:defRPr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mall" id="{1D555E05-644E-43E7-96E3-1DB2AA0C9D17}" vid="{9D77662B-37F2-49E3-9AE1-43E25B0AEC76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rbetsdokument" ma:contentTypeID="0x01010045A841CCEEBB49E5863EA16200A9632700292FDC929B6C4BE99A0579B6DF1E0FAF00992874C6663A48B18A48E7BB8F217BB50021A68628390CD4428CCF3D96053A4A26" ma:contentTypeVersion="0" ma:contentTypeDescription="Innehållstypen för dokument på arbetsytor" ma:contentTypeScope="" ma:versionID="506dd5b60572e60d0e3c04958a06e55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05050C-926F-4775-9294-022038478E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C55AEA2-83A3-4EA3-BAC8-0A8DEBA43262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409</Words>
  <Application>Microsoft Office PowerPoint</Application>
  <PresentationFormat>Široki zaslon</PresentationFormat>
  <Paragraphs>81</Paragraphs>
  <Slides>8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Spectral</vt:lpstr>
      <vt:lpstr>Office Theme</vt:lpstr>
      <vt:lpstr>KKV_mall_sidnr</vt:lpstr>
      <vt:lpstr>PowerPoint prezentacija</vt:lpstr>
      <vt:lpstr>The Swedish Competition Authority –  Supervisory Body for Public Procurement</vt:lpstr>
      <vt:lpstr>Contract Modifications </vt:lpstr>
      <vt:lpstr>Controls in Place </vt:lpstr>
      <vt:lpstr>Typical Infringements/Risk Areas</vt:lpstr>
      <vt:lpstr>Swedish Review System and Remedies</vt:lpstr>
      <vt:lpstr>Pending Cases </vt:lpstr>
      <vt:lpstr>Follow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Begović</dc:creator>
  <cp:lastModifiedBy>Maja Štefok</cp:lastModifiedBy>
  <cp:revision>149</cp:revision>
  <dcterms:created xsi:type="dcterms:W3CDTF">2024-03-11T16:22:29Z</dcterms:created>
  <dcterms:modified xsi:type="dcterms:W3CDTF">2024-04-21T19:23:51Z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0x01010045A841CCEEBB49E5863EA16200A9632700292FDC929B6C4BE99A0579B6DF1E0FAF00992874C6663A48B18A48E7BB8F217BB50021A68628390CD4428CCF3D96053A4A26</vt:lpwstr>
  </property>
</Properties>
</file>